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lack" panose="00000A00000000000000" pitchFamily="2" charset="0"/>
      <p:bold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Montserrat Medium" panose="00000600000000000000" pitchFamily="2" charset="0"/>
      <p:regular r:id="rId28"/>
      <p:bold r:id="rId29"/>
      <p:italic r:id="rId30"/>
      <p:boldItalic r:id="rId31"/>
    </p:embeddedFont>
    <p:embeddedFont>
      <p:font typeface="Montserrat SemiBold" panose="000007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Medium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w9K3p5soC9LZYZyugHirgUEMl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32B930-3149-435D-B35B-6CADFDB0977A}">
  <a:tblStyle styleId="{8E32B930-3149-435D-B35B-6CADFDB0977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1" d="100"/>
          <a:sy n="101" d="100"/>
        </p:scale>
        <p:origin x="2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viewProps" Target="viewProp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008415d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21008415d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8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58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_NUMBER_1">
    <p:bg>
      <p:bgPr>
        <a:solidFill>
          <a:schemeClr val="dk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7"/>
          <p:cNvSpPr txBox="1">
            <a:spLocks noGrp="1"/>
          </p:cNvSpPr>
          <p:nvPr>
            <p:ph type="title"/>
          </p:nvPr>
        </p:nvSpPr>
        <p:spPr>
          <a:xfrm>
            <a:off x="713250" y="1516408"/>
            <a:ext cx="77175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76" name="Google Shape;76;p67"/>
          <p:cNvSpPr txBox="1">
            <a:spLocks noGrp="1"/>
          </p:cNvSpPr>
          <p:nvPr>
            <p:ph type="subTitle" idx="1"/>
          </p:nvPr>
        </p:nvSpPr>
        <p:spPr>
          <a:xfrm>
            <a:off x="2179500" y="3099092"/>
            <a:ext cx="4785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8"/>
          <p:cNvSpPr txBox="1">
            <a:spLocks noGrp="1"/>
          </p:cNvSpPr>
          <p:nvPr>
            <p:ph type="title"/>
          </p:nvPr>
        </p:nvSpPr>
        <p:spPr>
          <a:xfrm>
            <a:off x="720400" y="539500"/>
            <a:ext cx="3858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Montserrat ExtraBold"/>
              <a:buNone/>
              <a:defRPr sz="6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9" name="Google Shape;79;p68"/>
          <p:cNvSpPr txBox="1">
            <a:spLocks noGrp="1"/>
          </p:cNvSpPr>
          <p:nvPr>
            <p:ph type="subTitle" idx="1"/>
          </p:nvPr>
        </p:nvSpPr>
        <p:spPr>
          <a:xfrm>
            <a:off x="720400" y="1858265"/>
            <a:ext cx="2929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8"/>
          <p:cNvSpPr txBox="1"/>
          <p:nvPr/>
        </p:nvSpPr>
        <p:spPr>
          <a:xfrm>
            <a:off x="720400" y="3357050"/>
            <a:ext cx="3000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was created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</a:t>
            </a:r>
            <a:r>
              <a:rPr lang="en" sz="1100" b="1" i="0" u="sng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Stories</a:t>
            </a:r>
            <a:endParaRPr sz="11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9"/>
          <p:cNvSpPr txBox="1">
            <a:spLocks noGrp="1"/>
          </p:cNvSpPr>
          <p:nvPr>
            <p:ph type="subTitle" idx="1"/>
          </p:nvPr>
        </p:nvSpPr>
        <p:spPr>
          <a:xfrm>
            <a:off x="2638025" y="3374136"/>
            <a:ext cx="38589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9"/>
          <p:cNvSpPr txBox="1">
            <a:spLocks noGrp="1"/>
          </p:cNvSpPr>
          <p:nvPr>
            <p:ph type="title"/>
          </p:nvPr>
        </p:nvSpPr>
        <p:spPr>
          <a:xfrm>
            <a:off x="2084825" y="1340319"/>
            <a:ext cx="4989300" cy="19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">
  <p:cSld name="CUSTOM_5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0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" name="Google Shape;86;p70"/>
          <p:cNvSpPr txBox="1">
            <a:spLocks noGrp="1"/>
          </p:cNvSpPr>
          <p:nvPr>
            <p:ph type="subTitle" idx="1"/>
          </p:nvPr>
        </p:nvSpPr>
        <p:spPr>
          <a:xfrm>
            <a:off x="712956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70"/>
          <p:cNvSpPr txBox="1">
            <a:spLocks noGrp="1"/>
          </p:cNvSpPr>
          <p:nvPr>
            <p:ph type="subTitle" idx="2"/>
          </p:nvPr>
        </p:nvSpPr>
        <p:spPr>
          <a:xfrm>
            <a:off x="3387494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70"/>
          <p:cNvSpPr txBox="1">
            <a:spLocks noGrp="1"/>
          </p:cNvSpPr>
          <p:nvPr>
            <p:ph type="subTitle" idx="3"/>
          </p:nvPr>
        </p:nvSpPr>
        <p:spPr>
          <a:xfrm>
            <a:off x="6061644" y="2816352"/>
            <a:ext cx="236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70"/>
          <p:cNvSpPr txBox="1">
            <a:spLocks noGrp="1"/>
          </p:cNvSpPr>
          <p:nvPr>
            <p:ph type="subTitle" idx="4"/>
          </p:nvPr>
        </p:nvSpPr>
        <p:spPr>
          <a:xfrm>
            <a:off x="713556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0"/>
          <p:cNvSpPr txBox="1">
            <a:spLocks noGrp="1"/>
          </p:cNvSpPr>
          <p:nvPr>
            <p:ph type="subTitle" idx="5"/>
          </p:nvPr>
        </p:nvSpPr>
        <p:spPr>
          <a:xfrm>
            <a:off x="3388244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0"/>
          <p:cNvSpPr txBox="1">
            <a:spLocks noGrp="1"/>
          </p:cNvSpPr>
          <p:nvPr>
            <p:ph type="subTitle" idx="6"/>
          </p:nvPr>
        </p:nvSpPr>
        <p:spPr>
          <a:xfrm>
            <a:off x="6061494" y="3230198"/>
            <a:ext cx="236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0"/>
          <p:cNvSpPr txBox="1">
            <a:spLocks noGrp="1"/>
          </p:cNvSpPr>
          <p:nvPr>
            <p:ph type="title" idx="7"/>
          </p:nvPr>
        </p:nvSpPr>
        <p:spPr>
          <a:xfrm>
            <a:off x="1632473" y="1880227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3" name="Google Shape;93;p70"/>
          <p:cNvSpPr txBox="1">
            <a:spLocks noGrp="1"/>
          </p:cNvSpPr>
          <p:nvPr>
            <p:ph type="title" idx="8"/>
          </p:nvPr>
        </p:nvSpPr>
        <p:spPr>
          <a:xfrm>
            <a:off x="6982227" y="1878714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94" name="Google Shape;94;p70"/>
          <p:cNvSpPr txBox="1">
            <a:spLocks noGrp="1"/>
          </p:cNvSpPr>
          <p:nvPr>
            <p:ph type="title" idx="9"/>
          </p:nvPr>
        </p:nvSpPr>
        <p:spPr>
          <a:xfrm>
            <a:off x="4306998" y="1880227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1"/>
          <p:cNvSpPr txBox="1">
            <a:spLocks noGrp="1"/>
          </p:cNvSpPr>
          <p:nvPr>
            <p:ph type="subTitle" idx="1"/>
          </p:nvPr>
        </p:nvSpPr>
        <p:spPr>
          <a:xfrm>
            <a:off x="713250" y="1184862"/>
            <a:ext cx="7717500" cy="3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 sz="115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rabicPeriod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AutoNum type="alphaLcPeriod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2"/>
          <p:cNvSpPr txBox="1">
            <a:spLocks noGrp="1"/>
          </p:cNvSpPr>
          <p:nvPr>
            <p:ph type="title"/>
          </p:nvPr>
        </p:nvSpPr>
        <p:spPr>
          <a:xfrm>
            <a:off x="713225" y="1538700"/>
            <a:ext cx="38589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ontserrat Black"/>
              <a:buNone/>
              <a:defRPr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2"/>
          <p:cNvSpPr txBox="1">
            <a:spLocks noGrp="1"/>
          </p:cNvSpPr>
          <p:nvPr>
            <p:ph type="subTitle" idx="1"/>
          </p:nvPr>
        </p:nvSpPr>
        <p:spPr>
          <a:xfrm>
            <a:off x="714675" y="2703965"/>
            <a:ext cx="3534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&amp; picture">
  <p:cSld name="CUSTOM_1_4_1_1_1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3"/>
          <p:cNvSpPr txBox="1">
            <a:spLocks noGrp="1"/>
          </p:cNvSpPr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3" name="Google Shape;103;p73"/>
          <p:cNvSpPr txBox="1">
            <a:spLocks noGrp="1"/>
          </p:cNvSpPr>
          <p:nvPr>
            <p:ph type="subTitle" idx="1"/>
          </p:nvPr>
        </p:nvSpPr>
        <p:spPr>
          <a:xfrm>
            <a:off x="713225" y="3043225"/>
            <a:ext cx="34290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Picture">
  <p:cSld name="MAIN_POINT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4"/>
          <p:cNvSpPr txBox="1">
            <a:spLocks noGrp="1"/>
          </p:cNvSpPr>
          <p:nvPr>
            <p:ph type="title"/>
          </p:nvPr>
        </p:nvSpPr>
        <p:spPr>
          <a:xfrm>
            <a:off x="713225" y="1509900"/>
            <a:ext cx="3061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4000"/>
              <a:buFont typeface="Montserrat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5"/>
          <p:cNvSpPr/>
          <p:nvPr/>
        </p:nvSpPr>
        <p:spPr>
          <a:xfrm>
            <a:off x="1190700" y="-809550"/>
            <a:ext cx="6762600" cy="676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5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6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2">
  <p:cSld name="CUSTOM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9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3" name="Google Shape;13;p59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" name="Google Shape;14;p59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59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9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" name="Google Shape;17;p59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9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" name="Google Shape;20;p59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9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9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" name="Google Shape;23;p59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9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9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6" name="Google Shape;26;p59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7" name="Google Shape;27;p59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8" name="Google Shape;28;p59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Black"/>
              <a:buNone/>
              <a:defRPr sz="4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7"/>
          <p:cNvSpPr txBox="1">
            <a:spLocks noGrp="1"/>
          </p:cNvSpPr>
          <p:nvPr>
            <p:ph type="title"/>
          </p:nvPr>
        </p:nvSpPr>
        <p:spPr>
          <a:xfrm>
            <a:off x="4035450" y="448050"/>
            <a:ext cx="43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 2">
  <p:cSld name="CUSTOM_1_4_1_1_1_2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8"/>
          <p:cNvSpPr txBox="1">
            <a:spLocks noGrp="1"/>
          </p:cNvSpPr>
          <p:nvPr>
            <p:ph type="title"/>
          </p:nvPr>
        </p:nvSpPr>
        <p:spPr>
          <a:xfrm>
            <a:off x="1535778" y="539500"/>
            <a:ext cx="6072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5" name="Google Shape;115;p78"/>
          <p:cNvSpPr txBox="1">
            <a:spLocks noGrp="1"/>
          </p:cNvSpPr>
          <p:nvPr>
            <p:ph type="subTitle" idx="1"/>
          </p:nvPr>
        </p:nvSpPr>
        <p:spPr>
          <a:xfrm>
            <a:off x="1535622" y="1333921"/>
            <a:ext cx="60726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6" name="Google Shape;116;p78"/>
          <p:cNvSpPr txBox="1">
            <a:spLocks noGrp="1"/>
          </p:cNvSpPr>
          <p:nvPr>
            <p:ph type="title" idx="2"/>
          </p:nvPr>
        </p:nvSpPr>
        <p:spPr>
          <a:xfrm>
            <a:off x="1535778" y="1995839"/>
            <a:ext cx="6072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7" name="Google Shape;117;p78"/>
          <p:cNvSpPr txBox="1">
            <a:spLocks noGrp="1"/>
          </p:cNvSpPr>
          <p:nvPr>
            <p:ph type="subTitle" idx="3"/>
          </p:nvPr>
        </p:nvSpPr>
        <p:spPr>
          <a:xfrm>
            <a:off x="1535622" y="2785308"/>
            <a:ext cx="60726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78"/>
          <p:cNvSpPr txBox="1">
            <a:spLocks noGrp="1"/>
          </p:cNvSpPr>
          <p:nvPr>
            <p:ph type="title" idx="4"/>
          </p:nvPr>
        </p:nvSpPr>
        <p:spPr>
          <a:xfrm>
            <a:off x="1535672" y="3417053"/>
            <a:ext cx="6072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19" name="Google Shape;119;p78"/>
          <p:cNvSpPr txBox="1">
            <a:spLocks noGrp="1"/>
          </p:cNvSpPr>
          <p:nvPr>
            <p:ph type="subTitle" idx="5"/>
          </p:nvPr>
        </p:nvSpPr>
        <p:spPr>
          <a:xfrm>
            <a:off x="1535622" y="4201570"/>
            <a:ext cx="60726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3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9"/>
          <p:cNvSpPr txBox="1">
            <a:spLocks noGrp="1"/>
          </p:cNvSpPr>
          <p:nvPr>
            <p:ph type="title"/>
          </p:nvPr>
        </p:nvSpPr>
        <p:spPr>
          <a:xfrm>
            <a:off x="714675" y="1030550"/>
            <a:ext cx="38589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6000"/>
              <a:buFont typeface="Montserrat Black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9"/>
          <p:cNvSpPr txBox="1">
            <a:spLocks noGrp="1"/>
          </p:cNvSpPr>
          <p:nvPr>
            <p:ph type="subTitle" idx="1"/>
          </p:nvPr>
        </p:nvSpPr>
        <p:spPr>
          <a:xfrm>
            <a:off x="714675" y="2445774"/>
            <a:ext cx="3858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 3">
  <p:cSld name="CUSTOM_5_1_1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0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25" name="Google Shape;125;p80"/>
          <p:cNvSpPr txBox="1">
            <a:spLocks noGrp="1"/>
          </p:cNvSpPr>
          <p:nvPr>
            <p:ph type="subTitle" idx="1"/>
          </p:nvPr>
        </p:nvSpPr>
        <p:spPr>
          <a:xfrm>
            <a:off x="713487" y="2962488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0"/>
          <p:cNvSpPr txBox="1">
            <a:spLocks noGrp="1"/>
          </p:cNvSpPr>
          <p:nvPr>
            <p:ph type="subTitle" idx="2"/>
          </p:nvPr>
        </p:nvSpPr>
        <p:spPr>
          <a:xfrm>
            <a:off x="2733352" y="2962488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80"/>
          <p:cNvSpPr txBox="1">
            <a:spLocks noGrp="1"/>
          </p:cNvSpPr>
          <p:nvPr>
            <p:ph type="subTitle" idx="3"/>
          </p:nvPr>
        </p:nvSpPr>
        <p:spPr>
          <a:xfrm>
            <a:off x="4760694" y="2962488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80"/>
          <p:cNvSpPr txBox="1">
            <a:spLocks noGrp="1"/>
          </p:cNvSpPr>
          <p:nvPr>
            <p:ph type="subTitle" idx="4"/>
          </p:nvPr>
        </p:nvSpPr>
        <p:spPr>
          <a:xfrm>
            <a:off x="6783175" y="2962488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80"/>
          <p:cNvSpPr txBox="1">
            <a:spLocks noGrp="1"/>
          </p:cNvSpPr>
          <p:nvPr>
            <p:ph type="subTitle" idx="5"/>
          </p:nvPr>
        </p:nvSpPr>
        <p:spPr>
          <a:xfrm>
            <a:off x="714237" y="3381247"/>
            <a:ext cx="1645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80"/>
          <p:cNvSpPr txBox="1">
            <a:spLocks noGrp="1"/>
          </p:cNvSpPr>
          <p:nvPr>
            <p:ph type="subTitle" idx="6"/>
          </p:nvPr>
        </p:nvSpPr>
        <p:spPr>
          <a:xfrm>
            <a:off x="2734102" y="3381247"/>
            <a:ext cx="1645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80"/>
          <p:cNvSpPr txBox="1">
            <a:spLocks noGrp="1"/>
          </p:cNvSpPr>
          <p:nvPr>
            <p:ph type="subTitle" idx="7"/>
          </p:nvPr>
        </p:nvSpPr>
        <p:spPr>
          <a:xfrm>
            <a:off x="4761444" y="3381247"/>
            <a:ext cx="1645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80"/>
          <p:cNvSpPr txBox="1">
            <a:spLocks noGrp="1"/>
          </p:cNvSpPr>
          <p:nvPr>
            <p:ph type="subTitle" idx="8"/>
          </p:nvPr>
        </p:nvSpPr>
        <p:spPr>
          <a:xfrm>
            <a:off x="6783925" y="3381247"/>
            <a:ext cx="16458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TITLE_ONLY_1_1_1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1"/>
          <p:cNvSpPr txBox="1">
            <a:spLocks noGrp="1"/>
          </p:cNvSpPr>
          <p:nvPr>
            <p:ph type="title"/>
          </p:nvPr>
        </p:nvSpPr>
        <p:spPr>
          <a:xfrm>
            <a:off x="713189" y="1256475"/>
            <a:ext cx="27459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1"/>
          <p:cNvSpPr txBox="1">
            <a:spLocks noGrp="1"/>
          </p:cNvSpPr>
          <p:nvPr>
            <p:ph type="subTitle" idx="1"/>
          </p:nvPr>
        </p:nvSpPr>
        <p:spPr>
          <a:xfrm>
            <a:off x="711650" y="2313353"/>
            <a:ext cx="2745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5">
  <p:cSld name="TITLE_ONLY_1_1_1_2">
    <p:bg>
      <p:bgPr>
        <a:solidFill>
          <a:schemeClr val="dk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2"/>
          <p:cNvSpPr txBox="1">
            <a:spLocks noGrp="1"/>
          </p:cNvSpPr>
          <p:nvPr>
            <p:ph type="title"/>
          </p:nvPr>
        </p:nvSpPr>
        <p:spPr>
          <a:xfrm>
            <a:off x="5687125" y="1682500"/>
            <a:ext cx="274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82"/>
          <p:cNvSpPr txBox="1">
            <a:spLocks noGrp="1"/>
          </p:cNvSpPr>
          <p:nvPr>
            <p:ph type="subTitle" idx="1"/>
          </p:nvPr>
        </p:nvSpPr>
        <p:spPr>
          <a:xfrm>
            <a:off x="5687125" y="2313433"/>
            <a:ext cx="2743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6">
  <p:cSld name="TITLE_ONLY_1_1_1_3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3"/>
          <p:cNvSpPr txBox="1">
            <a:spLocks noGrp="1"/>
          </p:cNvSpPr>
          <p:nvPr>
            <p:ph type="title"/>
          </p:nvPr>
        </p:nvSpPr>
        <p:spPr>
          <a:xfrm>
            <a:off x="713188" y="1683900"/>
            <a:ext cx="274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83"/>
          <p:cNvSpPr txBox="1">
            <a:spLocks noGrp="1"/>
          </p:cNvSpPr>
          <p:nvPr>
            <p:ph type="subTitle" idx="1"/>
          </p:nvPr>
        </p:nvSpPr>
        <p:spPr>
          <a:xfrm>
            <a:off x="711650" y="2313429"/>
            <a:ext cx="27447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4"/>
          <p:cNvSpPr txBox="1">
            <a:spLocks noGrp="1"/>
          </p:cNvSpPr>
          <p:nvPr>
            <p:ph type="title" hasCustomPrompt="1"/>
          </p:nvPr>
        </p:nvSpPr>
        <p:spPr>
          <a:xfrm>
            <a:off x="1582116" y="876325"/>
            <a:ext cx="59826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84"/>
          <p:cNvSpPr txBox="1">
            <a:spLocks noGrp="1"/>
          </p:cNvSpPr>
          <p:nvPr>
            <p:ph type="subTitle" idx="1"/>
          </p:nvPr>
        </p:nvSpPr>
        <p:spPr>
          <a:xfrm>
            <a:off x="1582116" y="1920425"/>
            <a:ext cx="58464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 2">
  <p:cSld name="CUSTOM_1_4_1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5"/>
          <p:cNvSpPr txBox="1">
            <a:spLocks noGrp="1"/>
          </p:cNvSpPr>
          <p:nvPr>
            <p:ph type="title"/>
          </p:nvPr>
        </p:nvSpPr>
        <p:spPr>
          <a:xfrm>
            <a:off x="703825" y="524077"/>
            <a:ext cx="4510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7" name="Google Shape;147;p85"/>
          <p:cNvSpPr txBox="1">
            <a:spLocks noGrp="1"/>
          </p:cNvSpPr>
          <p:nvPr>
            <p:ph type="subTitle" idx="1"/>
          </p:nvPr>
        </p:nvSpPr>
        <p:spPr>
          <a:xfrm>
            <a:off x="703825" y="1281803"/>
            <a:ext cx="4510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5"/>
          <p:cNvSpPr txBox="1">
            <a:spLocks noGrp="1"/>
          </p:cNvSpPr>
          <p:nvPr>
            <p:ph type="title" idx="2"/>
          </p:nvPr>
        </p:nvSpPr>
        <p:spPr>
          <a:xfrm>
            <a:off x="703825" y="1980416"/>
            <a:ext cx="4510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9" name="Google Shape;149;p85"/>
          <p:cNvSpPr txBox="1">
            <a:spLocks noGrp="1"/>
          </p:cNvSpPr>
          <p:nvPr>
            <p:ph type="subTitle" idx="3"/>
          </p:nvPr>
        </p:nvSpPr>
        <p:spPr>
          <a:xfrm>
            <a:off x="703825" y="2738140"/>
            <a:ext cx="4510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5"/>
          <p:cNvSpPr txBox="1">
            <a:spLocks noGrp="1"/>
          </p:cNvSpPr>
          <p:nvPr>
            <p:ph type="title" idx="4"/>
          </p:nvPr>
        </p:nvSpPr>
        <p:spPr>
          <a:xfrm>
            <a:off x="703825" y="3401629"/>
            <a:ext cx="45105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ExtraBold"/>
              <a:buNone/>
              <a:defRPr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51" name="Google Shape;151;p85"/>
          <p:cNvSpPr txBox="1">
            <a:spLocks noGrp="1"/>
          </p:cNvSpPr>
          <p:nvPr>
            <p:ph type="subTitle" idx="5"/>
          </p:nvPr>
        </p:nvSpPr>
        <p:spPr>
          <a:xfrm>
            <a:off x="703825" y="4159353"/>
            <a:ext cx="4510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">
  <p:cSld name="CUSTOM_5_1_1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6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54" name="Google Shape;154;p86"/>
          <p:cNvSpPr txBox="1">
            <a:spLocks noGrp="1"/>
          </p:cNvSpPr>
          <p:nvPr>
            <p:ph type="subTitle" idx="1"/>
          </p:nvPr>
        </p:nvSpPr>
        <p:spPr>
          <a:xfrm>
            <a:off x="709487" y="2812190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86"/>
          <p:cNvSpPr txBox="1">
            <a:spLocks noGrp="1"/>
          </p:cNvSpPr>
          <p:nvPr>
            <p:ph type="subTitle" idx="2"/>
          </p:nvPr>
        </p:nvSpPr>
        <p:spPr>
          <a:xfrm>
            <a:off x="2728437" y="2812190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86"/>
          <p:cNvSpPr txBox="1">
            <a:spLocks noGrp="1"/>
          </p:cNvSpPr>
          <p:nvPr>
            <p:ph type="subTitle" idx="3"/>
          </p:nvPr>
        </p:nvSpPr>
        <p:spPr>
          <a:xfrm>
            <a:off x="4755775" y="2812190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86"/>
          <p:cNvSpPr txBox="1">
            <a:spLocks noGrp="1"/>
          </p:cNvSpPr>
          <p:nvPr>
            <p:ph type="subTitle" idx="4"/>
          </p:nvPr>
        </p:nvSpPr>
        <p:spPr>
          <a:xfrm>
            <a:off x="6779175" y="2812190"/>
            <a:ext cx="16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86"/>
          <p:cNvSpPr txBox="1">
            <a:spLocks noGrp="1"/>
          </p:cNvSpPr>
          <p:nvPr>
            <p:ph type="subTitle" idx="5"/>
          </p:nvPr>
        </p:nvSpPr>
        <p:spPr>
          <a:xfrm>
            <a:off x="710237" y="3225986"/>
            <a:ext cx="16458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86"/>
          <p:cNvSpPr txBox="1">
            <a:spLocks noGrp="1"/>
          </p:cNvSpPr>
          <p:nvPr>
            <p:ph type="subTitle" idx="6"/>
          </p:nvPr>
        </p:nvSpPr>
        <p:spPr>
          <a:xfrm>
            <a:off x="2729187" y="3225986"/>
            <a:ext cx="16458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86"/>
          <p:cNvSpPr txBox="1">
            <a:spLocks noGrp="1"/>
          </p:cNvSpPr>
          <p:nvPr>
            <p:ph type="subTitle" idx="7"/>
          </p:nvPr>
        </p:nvSpPr>
        <p:spPr>
          <a:xfrm>
            <a:off x="4756525" y="3225986"/>
            <a:ext cx="16458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86"/>
          <p:cNvSpPr txBox="1">
            <a:spLocks noGrp="1"/>
          </p:cNvSpPr>
          <p:nvPr>
            <p:ph type="subTitle" idx="8"/>
          </p:nvPr>
        </p:nvSpPr>
        <p:spPr>
          <a:xfrm>
            <a:off x="6779925" y="3225986"/>
            <a:ext cx="16458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6"/>
          <p:cNvSpPr txBox="1">
            <a:spLocks noGrp="1"/>
          </p:cNvSpPr>
          <p:nvPr>
            <p:ph type="title" idx="9"/>
          </p:nvPr>
        </p:nvSpPr>
        <p:spPr>
          <a:xfrm>
            <a:off x="1272880" y="1864032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3" name="Google Shape;163;p86"/>
          <p:cNvSpPr txBox="1">
            <a:spLocks noGrp="1"/>
          </p:cNvSpPr>
          <p:nvPr>
            <p:ph type="title" idx="13"/>
          </p:nvPr>
        </p:nvSpPr>
        <p:spPr>
          <a:xfrm>
            <a:off x="5319184" y="1862518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4" name="Google Shape;164;p86"/>
          <p:cNvSpPr txBox="1">
            <a:spLocks noGrp="1"/>
          </p:cNvSpPr>
          <p:nvPr>
            <p:ph type="title" idx="14"/>
          </p:nvPr>
        </p:nvSpPr>
        <p:spPr>
          <a:xfrm>
            <a:off x="3296780" y="1864032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65" name="Google Shape;165;p86"/>
          <p:cNvSpPr txBox="1">
            <a:spLocks noGrp="1"/>
          </p:cNvSpPr>
          <p:nvPr>
            <p:ph type="title" idx="15"/>
          </p:nvPr>
        </p:nvSpPr>
        <p:spPr>
          <a:xfrm>
            <a:off x="7341583" y="1862518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/>
              <a:buNone/>
              <a:defRPr sz="48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0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60"/>
          <p:cNvSpPr txBox="1">
            <a:spLocks noGrp="1"/>
          </p:cNvSpPr>
          <p:nvPr>
            <p:ph type="subTitle" idx="1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7"/>
          <p:cNvSpPr txBox="1">
            <a:spLocks noGrp="1"/>
          </p:cNvSpPr>
          <p:nvPr>
            <p:ph type="title"/>
          </p:nvPr>
        </p:nvSpPr>
        <p:spPr>
          <a:xfrm>
            <a:off x="4219225" y="1972943"/>
            <a:ext cx="42228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8" name="Google Shape;168;p87"/>
          <p:cNvSpPr txBox="1">
            <a:spLocks noGrp="1"/>
          </p:cNvSpPr>
          <p:nvPr>
            <p:ph type="subTitle" idx="1"/>
          </p:nvPr>
        </p:nvSpPr>
        <p:spPr>
          <a:xfrm>
            <a:off x="5667975" y="3250064"/>
            <a:ext cx="27627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9" name="Google Shape;169;p87"/>
          <p:cNvSpPr txBox="1">
            <a:spLocks noGrp="1"/>
          </p:cNvSpPr>
          <p:nvPr>
            <p:ph type="title" idx="2"/>
          </p:nvPr>
        </p:nvSpPr>
        <p:spPr>
          <a:xfrm>
            <a:off x="7209904" y="1143000"/>
            <a:ext cx="1033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hree columns 2">
  <p:cSld name="CUSTOM_6_2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8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72" name="Google Shape;172;p88"/>
          <p:cNvSpPr txBox="1">
            <a:spLocks noGrp="1"/>
          </p:cNvSpPr>
          <p:nvPr>
            <p:ph type="subTitle" idx="1"/>
          </p:nvPr>
        </p:nvSpPr>
        <p:spPr>
          <a:xfrm>
            <a:off x="722376" y="1280160"/>
            <a:ext cx="77175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88"/>
          <p:cNvSpPr txBox="1">
            <a:spLocks noGrp="1"/>
          </p:cNvSpPr>
          <p:nvPr>
            <p:ph type="subTitle" idx="2"/>
          </p:nvPr>
        </p:nvSpPr>
        <p:spPr>
          <a:xfrm>
            <a:off x="703400" y="4096512"/>
            <a:ext cx="2304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88"/>
          <p:cNvSpPr txBox="1">
            <a:spLocks noGrp="1"/>
          </p:cNvSpPr>
          <p:nvPr>
            <p:ph type="subTitle" idx="3"/>
          </p:nvPr>
        </p:nvSpPr>
        <p:spPr>
          <a:xfrm>
            <a:off x="3418544" y="4096512"/>
            <a:ext cx="2304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8"/>
          <p:cNvSpPr txBox="1">
            <a:spLocks noGrp="1"/>
          </p:cNvSpPr>
          <p:nvPr>
            <p:ph type="subTitle" idx="4"/>
          </p:nvPr>
        </p:nvSpPr>
        <p:spPr>
          <a:xfrm>
            <a:off x="6133675" y="4096512"/>
            <a:ext cx="2304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3">
  <p:cSld name="CUSTOM_6_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9"/>
          <p:cNvSpPr txBox="1">
            <a:spLocks noGrp="1"/>
          </p:cNvSpPr>
          <p:nvPr>
            <p:ph type="title"/>
          </p:nvPr>
        </p:nvSpPr>
        <p:spPr>
          <a:xfrm>
            <a:off x="722625" y="448056"/>
            <a:ext cx="385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78" name="Google Shape;178;p89"/>
          <p:cNvSpPr txBox="1">
            <a:spLocks noGrp="1"/>
          </p:cNvSpPr>
          <p:nvPr>
            <p:ph type="subTitle" idx="1"/>
          </p:nvPr>
        </p:nvSpPr>
        <p:spPr>
          <a:xfrm>
            <a:off x="5024125" y="1674047"/>
            <a:ext cx="34065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79" name="Google Shape;179;p89"/>
          <p:cNvSpPr txBox="1">
            <a:spLocks noGrp="1"/>
          </p:cNvSpPr>
          <p:nvPr>
            <p:ph type="subTitle" idx="2"/>
          </p:nvPr>
        </p:nvSpPr>
        <p:spPr>
          <a:xfrm>
            <a:off x="713225" y="1674047"/>
            <a:ext cx="34065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●"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Char char="○"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80" name="Google Shape;180;p89"/>
          <p:cNvSpPr txBox="1">
            <a:spLocks noGrp="1"/>
          </p:cNvSpPr>
          <p:nvPr>
            <p:ph type="subTitle" idx="3"/>
          </p:nvPr>
        </p:nvSpPr>
        <p:spPr>
          <a:xfrm>
            <a:off x="722625" y="1435725"/>
            <a:ext cx="1607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181" name="Google Shape;181;p89"/>
          <p:cNvSpPr txBox="1">
            <a:spLocks noGrp="1"/>
          </p:cNvSpPr>
          <p:nvPr>
            <p:ph type="subTitle" idx="4"/>
          </p:nvPr>
        </p:nvSpPr>
        <p:spPr>
          <a:xfrm>
            <a:off x="5021300" y="1437510"/>
            <a:ext cx="1607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_2_1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3"/>
          <p:cNvSpPr txBox="1">
            <a:spLocks noGrp="1"/>
          </p:cNvSpPr>
          <p:nvPr>
            <p:ph type="title"/>
          </p:nvPr>
        </p:nvSpPr>
        <p:spPr>
          <a:xfrm>
            <a:off x="5474900" y="2208525"/>
            <a:ext cx="27822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85" name="Google Shape;185;p93"/>
          <p:cNvSpPr txBox="1">
            <a:spLocks noGrp="1"/>
          </p:cNvSpPr>
          <p:nvPr>
            <p:ph type="subTitle" idx="1"/>
          </p:nvPr>
        </p:nvSpPr>
        <p:spPr>
          <a:xfrm>
            <a:off x="5925675" y="3766750"/>
            <a:ext cx="250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accent2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93"/>
          <p:cNvSpPr txBox="1">
            <a:spLocks noGrp="1"/>
          </p:cNvSpPr>
          <p:nvPr>
            <p:ph type="title" idx="2"/>
          </p:nvPr>
        </p:nvSpPr>
        <p:spPr>
          <a:xfrm>
            <a:off x="7521825" y="1137675"/>
            <a:ext cx="648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subTitle" idx="1"/>
          </p:nvPr>
        </p:nvSpPr>
        <p:spPr>
          <a:xfrm>
            <a:off x="1322969" y="2813075"/>
            <a:ext cx="27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1"/>
          <p:cNvSpPr txBox="1">
            <a:spLocks noGrp="1"/>
          </p:cNvSpPr>
          <p:nvPr>
            <p:ph type="subTitle" idx="2"/>
          </p:nvPr>
        </p:nvSpPr>
        <p:spPr>
          <a:xfrm>
            <a:off x="5024131" y="2813075"/>
            <a:ext cx="27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1"/>
          <p:cNvSpPr txBox="1">
            <a:spLocks noGrp="1"/>
          </p:cNvSpPr>
          <p:nvPr>
            <p:ph type="subTitle" idx="3"/>
          </p:nvPr>
        </p:nvSpPr>
        <p:spPr>
          <a:xfrm>
            <a:off x="1322969" y="3233100"/>
            <a:ext cx="2796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1"/>
          <p:cNvSpPr txBox="1">
            <a:spLocks noGrp="1"/>
          </p:cNvSpPr>
          <p:nvPr>
            <p:ph type="subTitle" idx="4"/>
          </p:nvPr>
        </p:nvSpPr>
        <p:spPr>
          <a:xfrm>
            <a:off x="5025631" y="3233094"/>
            <a:ext cx="2793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1"/>
          <p:cNvSpPr txBox="1">
            <a:spLocks noGrp="1"/>
          </p:cNvSpPr>
          <p:nvPr>
            <p:ph type="title" idx="5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9" name="Google Shape;39;p61"/>
          <p:cNvSpPr txBox="1">
            <a:spLocks noGrp="1"/>
          </p:cNvSpPr>
          <p:nvPr>
            <p:ph type="title" idx="6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5_1_2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2"/>
          <p:cNvSpPr txBox="1">
            <a:spLocks noGrp="1"/>
          </p:cNvSpPr>
          <p:nvPr>
            <p:ph type="title"/>
          </p:nvPr>
        </p:nvSpPr>
        <p:spPr>
          <a:xfrm>
            <a:off x="1897350" y="448056"/>
            <a:ext cx="534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2" name="Google Shape;42;p62"/>
          <p:cNvSpPr txBox="1">
            <a:spLocks noGrp="1"/>
          </p:cNvSpPr>
          <p:nvPr>
            <p:ph type="subTitle" idx="1"/>
          </p:nvPr>
        </p:nvSpPr>
        <p:spPr>
          <a:xfrm>
            <a:off x="1212425" y="3519127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2"/>
          <p:cNvSpPr txBox="1">
            <a:spLocks noGrp="1"/>
          </p:cNvSpPr>
          <p:nvPr>
            <p:ph type="subTitle" idx="2"/>
          </p:nvPr>
        </p:nvSpPr>
        <p:spPr>
          <a:xfrm>
            <a:off x="3750104" y="3519124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2"/>
          <p:cNvSpPr txBox="1">
            <a:spLocks noGrp="1"/>
          </p:cNvSpPr>
          <p:nvPr>
            <p:ph type="subTitle" idx="3"/>
          </p:nvPr>
        </p:nvSpPr>
        <p:spPr>
          <a:xfrm>
            <a:off x="6287575" y="3519124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subTitle" idx="4"/>
          </p:nvPr>
        </p:nvSpPr>
        <p:spPr>
          <a:xfrm>
            <a:off x="1212425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2"/>
          <p:cNvSpPr txBox="1">
            <a:spLocks noGrp="1"/>
          </p:cNvSpPr>
          <p:nvPr>
            <p:ph type="subTitle" idx="5"/>
          </p:nvPr>
        </p:nvSpPr>
        <p:spPr>
          <a:xfrm>
            <a:off x="3750000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2"/>
          <p:cNvSpPr txBox="1">
            <a:spLocks noGrp="1"/>
          </p:cNvSpPr>
          <p:nvPr>
            <p:ph type="subTitle" idx="6"/>
          </p:nvPr>
        </p:nvSpPr>
        <p:spPr>
          <a:xfrm>
            <a:off x="6287575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2"/>
          <p:cNvSpPr txBox="1">
            <a:spLocks noGrp="1"/>
          </p:cNvSpPr>
          <p:nvPr>
            <p:ph type="subTitle" idx="7"/>
          </p:nvPr>
        </p:nvSpPr>
        <p:spPr>
          <a:xfrm>
            <a:off x="1212850" y="2164923"/>
            <a:ext cx="16434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2"/>
          <p:cNvSpPr txBox="1">
            <a:spLocks noGrp="1"/>
          </p:cNvSpPr>
          <p:nvPr>
            <p:ph type="subTitle" idx="8"/>
          </p:nvPr>
        </p:nvSpPr>
        <p:spPr>
          <a:xfrm>
            <a:off x="3750520" y="2164925"/>
            <a:ext cx="1643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2"/>
          <p:cNvSpPr txBox="1">
            <a:spLocks noGrp="1"/>
          </p:cNvSpPr>
          <p:nvPr>
            <p:ph type="subTitle" idx="9"/>
          </p:nvPr>
        </p:nvSpPr>
        <p:spPr>
          <a:xfrm>
            <a:off x="6287991" y="2164925"/>
            <a:ext cx="164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subTitle" idx="13"/>
          </p:nvPr>
        </p:nvSpPr>
        <p:spPr>
          <a:xfrm>
            <a:off x="1212841" y="3938700"/>
            <a:ext cx="1643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subTitle" idx="14"/>
          </p:nvPr>
        </p:nvSpPr>
        <p:spPr>
          <a:xfrm>
            <a:off x="3750520" y="3938697"/>
            <a:ext cx="1643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ubTitle" idx="15"/>
          </p:nvPr>
        </p:nvSpPr>
        <p:spPr>
          <a:xfrm>
            <a:off x="6287991" y="3938697"/>
            <a:ext cx="164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3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TITLE_AND_TWO_COLUMNS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4"/>
          <p:cNvSpPr txBox="1">
            <a:spLocks noGrp="1"/>
          </p:cNvSpPr>
          <p:nvPr>
            <p:ph type="subTitle" idx="1"/>
          </p:nvPr>
        </p:nvSpPr>
        <p:spPr>
          <a:xfrm>
            <a:off x="1325875" y="4154064"/>
            <a:ext cx="25419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4"/>
          <p:cNvSpPr txBox="1">
            <a:spLocks noGrp="1"/>
          </p:cNvSpPr>
          <p:nvPr>
            <p:ph type="subTitle" idx="2"/>
          </p:nvPr>
        </p:nvSpPr>
        <p:spPr>
          <a:xfrm>
            <a:off x="5276093" y="4154064"/>
            <a:ext cx="25419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title" idx="5"/>
          </p:nvPr>
        </p:nvSpPr>
        <p:spPr>
          <a:xfrm>
            <a:off x="1325875" y="1300175"/>
            <a:ext cx="2541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title" idx="6"/>
          </p:nvPr>
        </p:nvSpPr>
        <p:spPr>
          <a:xfrm>
            <a:off x="5276100" y="1300174"/>
            <a:ext cx="2541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5"/>
          <p:cNvSpPr txBox="1">
            <a:spLocks noGrp="1"/>
          </p:cNvSpPr>
          <p:nvPr>
            <p:ph type="title"/>
          </p:nvPr>
        </p:nvSpPr>
        <p:spPr>
          <a:xfrm>
            <a:off x="713225" y="1977050"/>
            <a:ext cx="38574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  <a:defRPr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6" name="Google Shape;66;p65"/>
          <p:cNvSpPr txBox="1">
            <a:spLocks noGrp="1"/>
          </p:cNvSpPr>
          <p:nvPr>
            <p:ph type="subTitle" idx="1"/>
          </p:nvPr>
        </p:nvSpPr>
        <p:spPr>
          <a:xfrm>
            <a:off x="713225" y="3256100"/>
            <a:ext cx="2748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 txBox="1">
            <a:spLocks noGrp="1"/>
          </p:cNvSpPr>
          <p:nvPr>
            <p:ph type="title" idx="2"/>
          </p:nvPr>
        </p:nvSpPr>
        <p:spPr>
          <a:xfrm>
            <a:off x="909150" y="1128376"/>
            <a:ext cx="10338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Montserrat ExtraBold"/>
              <a:buNone/>
              <a:defRPr sz="60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4">
  <p:cSld name="TITLE_AND_TWO_COLUMNS_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6"/>
          <p:cNvSpPr txBox="1">
            <a:spLocks noGrp="1"/>
          </p:cNvSpPr>
          <p:nvPr>
            <p:ph type="title"/>
          </p:nvPr>
        </p:nvSpPr>
        <p:spPr>
          <a:xfrm>
            <a:off x="4571900" y="444250"/>
            <a:ext cx="3858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6"/>
          <p:cNvSpPr txBox="1">
            <a:spLocks noGrp="1"/>
          </p:cNvSpPr>
          <p:nvPr>
            <p:ph type="subTitle" idx="1"/>
          </p:nvPr>
        </p:nvSpPr>
        <p:spPr>
          <a:xfrm>
            <a:off x="4572006" y="2219924"/>
            <a:ext cx="3858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6"/>
          <p:cNvSpPr txBox="1">
            <a:spLocks noGrp="1"/>
          </p:cNvSpPr>
          <p:nvPr>
            <p:ph type="subTitle" idx="2"/>
          </p:nvPr>
        </p:nvSpPr>
        <p:spPr>
          <a:xfrm>
            <a:off x="4572006" y="3581500"/>
            <a:ext cx="3858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6"/>
          <p:cNvSpPr txBox="1">
            <a:spLocks noGrp="1"/>
          </p:cNvSpPr>
          <p:nvPr>
            <p:ph type="subTitle" idx="3"/>
          </p:nvPr>
        </p:nvSpPr>
        <p:spPr>
          <a:xfrm>
            <a:off x="4572006" y="1799300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3" name="Google Shape;73;p66"/>
          <p:cNvSpPr txBox="1">
            <a:spLocks noGrp="1"/>
          </p:cNvSpPr>
          <p:nvPr>
            <p:ph type="subTitle" idx="4"/>
          </p:nvPr>
        </p:nvSpPr>
        <p:spPr>
          <a:xfrm>
            <a:off x="4572006" y="3160876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SemiBold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A68C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"/>
          <p:cNvSpPr/>
          <p:nvPr/>
        </p:nvSpPr>
        <p:spPr>
          <a:xfrm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"/>
          <p:cNvPicPr preferRelativeResize="0"/>
          <p:nvPr/>
        </p:nvPicPr>
        <p:blipFill rotWithShape="1">
          <a:blip r:embed="rId3">
            <a:alphaModFix/>
          </a:blip>
          <a:srcRect l="-1613" t="-1456" r="-3141" b="-3299"/>
          <a:stretch/>
        </p:blipFill>
        <p:spPr>
          <a:xfrm>
            <a:off x="5078050" y="939700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"/>
          <p:cNvSpPr txBox="1">
            <a:spLocks noGrp="1"/>
          </p:cNvSpPr>
          <p:nvPr>
            <p:ph type="title"/>
          </p:nvPr>
        </p:nvSpPr>
        <p:spPr>
          <a:xfrm>
            <a:off x="713225" y="1679670"/>
            <a:ext cx="44943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</a:pPr>
            <a:r>
              <a:rPr lang="en">
                <a:solidFill>
                  <a:srgbClr val="8C399C"/>
                </a:solidFill>
              </a:rPr>
              <a:t>Recipe Site</a:t>
            </a:r>
            <a:br>
              <a:rPr lang="en">
                <a:solidFill>
                  <a:srgbClr val="8C399C"/>
                </a:solidFill>
              </a:rPr>
            </a:br>
            <a:r>
              <a:rPr lang="en">
                <a:solidFill>
                  <a:srgbClr val="8C399C"/>
                </a:solidFill>
              </a:rPr>
              <a:t>Traffic</a:t>
            </a:r>
            <a:endParaRPr>
              <a:solidFill>
                <a:srgbClr val="8C399C"/>
              </a:solidFill>
            </a:endParaRPr>
          </a:p>
        </p:txBody>
      </p:sp>
      <p:sp>
        <p:nvSpPr>
          <p:cNvPr id="194" name="Google Shape;194;p1"/>
          <p:cNvSpPr txBox="1">
            <a:spLocks noGrp="1"/>
          </p:cNvSpPr>
          <p:nvPr>
            <p:ph type="subTitle" idx="1"/>
          </p:nvPr>
        </p:nvSpPr>
        <p:spPr>
          <a:xfrm>
            <a:off x="713225" y="3064602"/>
            <a:ext cx="24276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8C399C"/>
                </a:solidFill>
              </a:rPr>
              <a:t>Damodhar Jangam</a:t>
            </a: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>
                <a:solidFill>
                  <a:srgbClr val="8C399C"/>
                </a:solidFill>
              </a:rPr>
              <a:t>Datacamp</a:t>
            </a:r>
            <a:endParaRPr lang="en-US" dirty="0">
              <a:solidFill>
                <a:srgbClr val="8C399C"/>
              </a:solidFill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8C399C"/>
                </a:solidFill>
              </a:rPr>
              <a:t>December 2023</a:t>
            </a:r>
            <a:r>
              <a:rPr lang="en" dirty="0"/>
              <a:t>Knowing whether it's measured by recipe views or user interactions can help define better business metrics.</a:t>
            </a:r>
            <a:endParaRPr dirty="0"/>
          </a:p>
        </p:txBody>
      </p:sp>
      <p:sp>
        <p:nvSpPr>
          <p:cNvPr id="195" name="Google Shape;195;p1"/>
          <p:cNvSpPr/>
          <p:nvPr/>
        </p:nvSpPr>
        <p:spPr>
          <a:xfrm>
            <a:off x="5500686" y="2458778"/>
            <a:ext cx="485110" cy="318976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 txBox="1"/>
          <p:nvPr/>
        </p:nvSpPr>
        <p:spPr>
          <a:xfrm>
            <a:off x="5902799" y="219949"/>
            <a:ext cx="2846256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None/>
            </a:pPr>
            <a:endParaRPr sz="1200" b="0" i="0" u="none" strike="noStrike" cap="none">
              <a:solidFill>
                <a:srgbClr val="8C39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Business metrics</a:t>
            </a:r>
            <a:endParaRPr/>
          </a:p>
        </p:txBody>
      </p:sp>
      <p:sp>
        <p:nvSpPr>
          <p:cNvPr id="338" name="Google Shape;338;p10"/>
          <p:cNvSpPr txBox="1">
            <a:spLocks noGrp="1"/>
          </p:cNvSpPr>
          <p:nvPr>
            <p:ph type="subTitle" idx="1"/>
          </p:nvPr>
        </p:nvSpPr>
        <p:spPr>
          <a:xfrm>
            <a:off x="622116" y="1986784"/>
            <a:ext cx="4677802" cy="265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 dirty="0"/>
              <a:t>Given the goal to increase website traffic and the data available, a potential business metric could be the percentage of high-traffic recipes. </a:t>
            </a:r>
            <a:endParaRPr dirty="0"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171450" lvl="0" indent="-1714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 dirty="0"/>
              <a:t>In our dataset, </a:t>
            </a:r>
            <a:r>
              <a:rPr lang="en" sz="1100" b="1" dirty="0">
                <a:solidFill>
                  <a:srgbClr val="8C399C"/>
                </a:solidFill>
              </a:rPr>
              <a:t>60%</a:t>
            </a:r>
            <a:r>
              <a:rPr lang="en" sz="1100" dirty="0"/>
              <a:t> of the recipes are considered high-traffic.</a:t>
            </a:r>
            <a:endParaRPr dirty="0"/>
          </a:p>
          <a:p>
            <a:pPr marL="171450" lvl="0" indent="-825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endParaRPr sz="1100" dirty="0"/>
          </a:p>
          <a:p>
            <a:pPr marL="171450" lvl="0" indent="-17145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 sz="1100" dirty="0"/>
              <a:t>In the future, if this percentage increases, it indicates a successful increase in website traffic.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" sz="1100" b="1" dirty="0">
                <a:solidFill>
                  <a:srgbClr val="8C399C"/>
                </a:solidFill>
              </a:rPr>
              <a:t>Obs!</a:t>
            </a:r>
            <a:r>
              <a:rPr lang="en" sz="1100" dirty="0"/>
              <a:t> The available data is insufficient to develop a relevant business metric. </a:t>
            </a:r>
            <a:endParaRPr sz="1100" dirty="0">
              <a:solidFill>
                <a:srgbClr val="212121"/>
              </a:solidFill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5143500" y="539496"/>
            <a:ext cx="3800013" cy="4032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2119" y="1372138"/>
            <a:ext cx="2683072" cy="2756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"/>
          <p:cNvSpPr/>
          <p:nvPr/>
        </p:nvSpPr>
        <p:spPr>
          <a:xfrm flipH="1">
            <a:off x="539350" y="539496"/>
            <a:ext cx="4032600" cy="4032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1"/>
          <p:cNvSpPr txBox="1">
            <a:spLocks noGrp="1"/>
          </p:cNvSpPr>
          <p:nvPr>
            <p:ph type="title"/>
          </p:nvPr>
        </p:nvSpPr>
        <p:spPr>
          <a:xfrm>
            <a:off x="4571900" y="444250"/>
            <a:ext cx="38589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47" name="Google Shape;347;p11"/>
          <p:cNvSpPr txBox="1">
            <a:spLocks noGrp="1"/>
          </p:cNvSpPr>
          <p:nvPr>
            <p:ph type="subTitle" idx="1"/>
          </p:nvPr>
        </p:nvSpPr>
        <p:spPr>
          <a:xfrm>
            <a:off x="4572006" y="1834494"/>
            <a:ext cx="3858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/>
              <a:t>We recommend that Tasty Bytes display more recipes from categories such as Vegetable, Potato, and Pork while reducing the number of Beverages and Breakfast recipes.</a:t>
            </a:r>
            <a:endParaRPr sz="1050"/>
          </a:p>
        </p:txBody>
      </p:sp>
      <p:sp>
        <p:nvSpPr>
          <p:cNvPr id="348" name="Google Shape;348;p11"/>
          <p:cNvSpPr txBox="1">
            <a:spLocks noGrp="1"/>
          </p:cNvSpPr>
          <p:nvPr>
            <p:ph type="subTitle" idx="2"/>
          </p:nvPr>
        </p:nvSpPr>
        <p:spPr>
          <a:xfrm>
            <a:off x="4572006" y="3229297"/>
            <a:ext cx="38589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/>
              <a:t>We suggest including other important factors such as recipe ingredients, preparation time, instructions, and overall appeal of the recipe on the site.</a:t>
            </a:r>
            <a:endParaRPr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050"/>
          </a:p>
        </p:txBody>
      </p:sp>
      <p:sp>
        <p:nvSpPr>
          <p:cNvPr id="349" name="Google Shape;349;p11"/>
          <p:cNvSpPr txBox="1">
            <a:spLocks noGrp="1"/>
          </p:cNvSpPr>
          <p:nvPr>
            <p:ph type="subTitle" idx="3"/>
          </p:nvPr>
        </p:nvSpPr>
        <p:spPr>
          <a:xfrm>
            <a:off x="4538779" y="1287608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Increase and reduce the number of recipes from some categories</a:t>
            </a:r>
            <a:endParaRPr sz="1200"/>
          </a:p>
        </p:txBody>
      </p:sp>
      <p:sp>
        <p:nvSpPr>
          <p:cNvPr id="350" name="Google Shape;350;p11"/>
          <p:cNvSpPr txBox="1">
            <a:spLocks noGrp="1"/>
          </p:cNvSpPr>
          <p:nvPr>
            <p:ph type="subTitle" idx="4"/>
          </p:nvPr>
        </p:nvSpPr>
        <p:spPr>
          <a:xfrm>
            <a:off x="4572006" y="2828609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100"/>
              <a:t>Including other important factors</a:t>
            </a:r>
            <a:endParaRPr sz="1100"/>
          </a:p>
        </p:txBody>
      </p:sp>
      <p:pic>
        <p:nvPicPr>
          <p:cNvPr id="351" name="Google Shape;351;p11"/>
          <p:cNvPicPr preferRelativeResize="0"/>
          <p:nvPr/>
        </p:nvPicPr>
        <p:blipFill rotWithShape="1">
          <a:blip r:embed="rId3">
            <a:alphaModFix/>
          </a:blip>
          <a:srcRect t="-5140" b="5138"/>
          <a:stretch/>
        </p:blipFill>
        <p:spPr>
          <a:xfrm>
            <a:off x="1054100" y="1041550"/>
            <a:ext cx="2966400" cy="296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008415d50_0_0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"/>
              <a:t>How is the traffic measured?</a:t>
            </a:r>
            <a:endParaRPr/>
          </a:p>
        </p:txBody>
      </p:sp>
      <p:sp>
        <p:nvSpPr>
          <p:cNvPr id="357" name="Google Shape;357;g21008415d50_0_0"/>
          <p:cNvSpPr txBox="1">
            <a:spLocks noGrp="1"/>
          </p:cNvSpPr>
          <p:nvPr>
            <p:ph type="subTitle" idx="3"/>
          </p:nvPr>
        </p:nvSpPr>
        <p:spPr>
          <a:xfrm>
            <a:off x="1057052" y="3981704"/>
            <a:ext cx="2796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Measures the percentage of users who view a recipe and click on it.</a:t>
            </a:r>
            <a:endParaRPr/>
          </a:p>
        </p:txBody>
      </p:sp>
      <p:sp>
        <p:nvSpPr>
          <p:cNvPr id="358" name="Google Shape;358;g21008415d50_0_0"/>
          <p:cNvSpPr txBox="1">
            <a:spLocks noGrp="1"/>
          </p:cNvSpPr>
          <p:nvPr>
            <p:ph type="subTitle" idx="1"/>
          </p:nvPr>
        </p:nvSpPr>
        <p:spPr>
          <a:xfrm>
            <a:off x="713240" y="3408988"/>
            <a:ext cx="348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 sz="1600"/>
              <a:t>Click-through rate</a:t>
            </a:r>
            <a:endParaRPr sz="1600"/>
          </a:p>
        </p:txBody>
      </p:sp>
      <p:sp>
        <p:nvSpPr>
          <p:cNvPr id="359" name="Google Shape;359;g21008415d50_0_0"/>
          <p:cNvSpPr/>
          <p:nvPr/>
        </p:nvSpPr>
        <p:spPr>
          <a:xfrm>
            <a:off x="1811488" y="2318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1008415d50_0_0"/>
          <p:cNvSpPr txBox="1">
            <a:spLocks noGrp="1"/>
          </p:cNvSpPr>
          <p:nvPr>
            <p:ph type="title" idx="5"/>
          </p:nvPr>
        </p:nvSpPr>
        <p:spPr>
          <a:xfrm>
            <a:off x="2108986" y="261837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1" name="Google Shape;361;g21008415d50_0_0"/>
          <p:cNvSpPr txBox="1">
            <a:spLocks noGrp="1"/>
          </p:cNvSpPr>
          <p:nvPr>
            <p:ph type="subTitle" idx="3"/>
          </p:nvPr>
        </p:nvSpPr>
        <p:spPr>
          <a:xfrm>
            <a:off x="5128852" y="3981692"/>
            <a:ext cx="2796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Measures the percentage of users who view high-traffic recipes and then interact with them.</a:t>
            </a:r>
            <a:endParaRPr/>
          </a:p>
        </p:txBody>
      </p:sp>
      <p:sp>
        <p:nvSpPr>
          <p:cNvPr id="362" name="Google Shape;362;g21008415d50_0_0"/>
          <p:cNvSpPr txBox="1">
            <a:spLocks noGrp="1"/>
          </p:cNvSpPr>
          <p:nvPr>
            <p:ph type="subTitle" idx="1"/>
          </p:nvPr>
        </p:nvSpPr>
        <p:spPr>
          <a:xfrm>
            <a:off x="4785040" y="3408975"/>
            <a:ext cx="348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 sz="1600"/>
              <a:t>Conversion rate</a:t>
            </a:r>
            <a:endParaRPr sz="1600"/>
          </a:p>
        </p:txBody>
      </p:sp>
      <p:sp>
        <p:nvSpPr>
          <p:cNvPr id="363" name="Google Shape;363;g21008415d50_0_0"/>
          <p:cNvSpPr/>
          <p:nvPr/>
        </p:nvSpPr>
        <p:spPr>
          <a:xfrm>
            <a:off x="5883288" y="2318263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21008415d50_0_0"/>
          <p:cNvSpPr txBox="1">
            <a:spLocks noGrp="1"/>
          </p:cNvSpPr>
          <p:nvPr>
            <p:ph type="title" idx="5"/>
          </p:nvPr>
        </p:nvSpPr>
        <p:spPr>
          <a:xfrm>
            <a:off x="6180786" y="2618364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65" name="Google Shape;365;g21008415d50_0_0"/>
          <p:cNvSpPr txBox="1"/>
          <p:nvPr/>
        </p:nvSpPr>
        <p:spPr>
          <a:xfrm>
            <a:off x="1512904" y="1119305"/>
            <a:ext cx="61182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rPr lang="en" sz="10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Although it was noted that displaying popular recipes increases website traffic by up to 40%, it's unclear how the traffic it's measured. Knowing whether it's measured by recipe views or user interactions can help us define better business metrics like </a:t>
            </a:r>
            <a:r>
              <a:rPr lang="en" sz="105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CTR </a:t>
            </a:r>
            <a:r>
              <a:rPr lang="en" sz="10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lang="en" sz="105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</a:t>
            </a:r>
            <a:r>
              <a:rPr lang="en" sz="10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"/>
          <p:cNvSpPr txBox="1">
            <a:spLocks noGrp="1"/>
          </p:cNvSpPr>
          <p:nvPr>
            <p:ph type="title"/>
          </p:nvPr>
        </p:nvSpPr>
        <p:spPr>
          <a:xfrm>
            <a:off x="713250" y="1516408"/>
            <a:ext cx="77175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71" name="Google Shape;371;p12"/>
          <p:cNvSpPr txBox="1">
            <a:spLocks noGrp="1"/>
          </p:cNvSpPr>
          <p:nvPr>
            <p:ph type="subTitle" idx="1"/>
          </p:nvPr>
        </p:nvSpPr>
        <p:spPr>
          <a:xfrm>
            <a:off x="2179500" y="3099092"/>
            <a:ext cx="4785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2" name="Google Shape;372;p12"/>
          <p:cNvSpPr/>
          <p:nvPr/>
        </p:nvSpPr>
        <p:spPr>
          <a:xfrm>
            <a:off x="3661800" y="2863669"/>
            <a:ext cx="1820400" cy="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"/>
          <p:cNvSpPr txBox="1">
            <a:spLocks noGrp="1"/>
          </p:cNvSpPr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3" name="Google Shape;203;p2"/>
          <p:cNvSpPr txBox="1">
            <a:spLocks noGrp="1"/>
          </p:cNvSpPr>
          <p:nvPr>
            <p:ph type="subTitle" idx="2"/>
          </p:nvPr>
        </p:nvSpPr>
        <p:spPr>
          <a:xfrm>
            <a:off x="1978890" y="2182450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Introducing the project and its business goals</a:t>
            </a:r>
            <a:endParaRPr/>
          </a:p>
        </p:txBody>
      </p:sp>
      <p:sp>
        <p:nvSpPr>
          <p:cNvPr id="204" name="Google Shape;204;p2"/>
          <p:cNvSpPr txBox="1">
            <a:spLocks noGrp="1"/>
          </p:cNvSpPr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5" name="Google Shape;205;p2"/>
          <p:cNvSpPr txBox="1">
            <a:spLocks noGrp="1"/>
          </p:cNvSpPr>
          <p:nvPr>
            <p:ph type="subTitle" idx="4"/>
          </p:nvPr>
        </p:nvSpPr>
        <p:spPr>
          <a:xfrm>
            <a:off x="5837615" y="2182447"/>
            <a:ext cx="2460026" cy="49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 the methodology used and describing the dataset</a:t>
            </a:r>
            <a:endParaRPr/>
          </a:p>
        </p:txBody>
      </p:sp>
      <p:sp>
        <p:nvSpPr>
          <p:cNvPr id="206" name="Google Shape;206;p2"/>
          <p:cNvSpPr txBox="1">
            <a:spLocks noGrp="1"/>
          </p:cNvSpPr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207" name="Google Shape;207;p2"/>
          <p:cNvSpPr txBox="1">
            <a:spLocks noGrp="1"/>
          </p:cNvSpPr>
          <p:nvPr>
            <p:ph type="subTitle" idx="6"/>
          </p:nvPr>
        </p:nvSpPr>
        <p:spPr>
          <a:xfrm>
            <a:off x="1981265" y="356603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Key metrics and current estimation</a:t>
            </a:r>
            <a:endParaRPr/>
          </a:p>
        </p:txBody>
      </p:sp>
      <p:sp>
        <p:nvSpPr>
          <p:cNvPr id="208" name="Google Shape;208;p2"/>
          <p:cNvSpPr txBox="1">
            <a:spLocks noGrp="1"/>
          </p:cNvSpPr>
          <p:nvPr>
            <p:ph type="subTitle" idx="7"/>
          </p:nvPr>
        </p:nvSpPr>
        <p:spPr>
          <a:xfrm>
            <a:off x="5839610" y="3162608"/>
            <a:ext cx="246002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09" name="Google Shape;209;p2"/>
          <p:cNvSpPr txBox="1">
            <a:spLocks noGrp="1"/>
          </p:cNvSpPr>
          <p:nvPr>
            <p:ph type="subTitle" idx="8"/>
          </p:nvPr>
        </p:nvSpPr>
        <p:spPr>
          <a:xfrm>
            <a:off x="5839610" y="3566033"/>
            <a:ext cx="2799612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Specific recommendations to improve Tasty Bytes traffic</a:t>
            </a:r>
            <a:endParaRPr/>
          </a:p>
        </p:txBody>
      </p:sp>
      <p:sp>
        <p:nvSpPr>
          <p:cNvPr id="210" name="Google Shape;210;p2"/>
          <p:cNvSpPr/>
          <p:nvPr/>
        </p:nvSpPr>
        <p:spPr>
          <a:xfrm>
            <a:off x="4783577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4783577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927190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927190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 txBox="1">
            <a:spLocks noGrp="1"/>
          </p:cNvSpPr>
          <p:nvPr>
            <p:ph type="title" idx="9"/>
          </p:nvPr>
        </p:nvSpPr>
        <p:spPr>
          <a:xfrm>
            <a:off x="1097280" y="184406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5" name="Google Shape;215;p2"/>
          <p:cNvSpPr txBox="1">
            <a:spLocks noGrp="1"/>
          </p:cNvSpPr>
          <p:nvPr>
            <p:ph type="title" idx="13"/>
          </p:nvPr>
        </p:nvSpPr>
        <p:spPr>
          <a:xfrm>
            <a:off x="4956048" y="1849011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6" name="Google Shape;216;p2"/>
          <p:cNvSpPr txBox="1">
            <a:spLocks noGrp="1"/>
          </p:cNvSpPr>
          <p:nvPr>
            <p:ph type="title" idx="14"/>
          </p:nvPr>
        </p:nvSpPr>
        <p:spPr>
          <a:xfrm>
            <a:off x="1097280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17" name="Google Shape;217;p2"/>
          <p:cNvSpPr txBox="1">
            <a:spLocks noGrp="1"/>
          </p:cNvSpPr>
          <p:nvPr>
            <p:ph type="title" idx="15"/>
          </p:nvPr>
        </p:nvSpPr>
        <p:spPr>
          <a:xfrm>
            <a:off x="4956048" y="3233949"/>
            <a:ext cx="57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"/>
          <p:cNvSpPr txBox="1">
            <a:spLocks noGrp="1"/>
          </p:cNvSpPr>
          <p:nvPr>
            <p:ph type="title"/>
          </p:nvPr>
        </p:nvSpPr>
        <p:spPr>
          <a:xfrm>
            <a:off x="713225" y="881975"/>
            <a:ext cx="38589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3" name="Google Shape;223;p3"/>
          <p:cNvSpPr txBox="1">
            <a:spLocks noGrp="1"/>
          </p:cNvSpPr>
          <p:nvPr>
            <p:ph type="subTitle" idx="1"/>
          </p:nvPr>
        </p:nvSpPr>
        <p:spPr>
          <a:xfrm>
            <a:off x="622116" y="1986784"/>
            <a:ext cx="4392052" cy="2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dirty="0"/>
              <a:t>Tasty Bytes is a recipe website that provides a variety of</a:t>
            </a:r>
            <a:endParaRPr dirty="0"/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dirty="0"/>
              <a:t>recipes to its users. 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dirty="0"/>
              <a:t>Currently, the team selects their preferred recipe from a pool and showcases it on the homepage.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dirty="0"/>
              <a:t>They have observed that displaying a popular recipe can increase the website traffic by up to 40%, but they do not have a method to determine the recipe's popularity in advance.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dirty="0"/>
              <a:t>More traffic means more subscriptions so this is really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 dirty="0"/>
              <a:t> important to the company.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dirty="0"/>
          </a:p>
          <a:p>
            <a:pPr marL="0" lvl="0" indent="0" algn="l" rtl="0">
              <a:lnSpc>
                <a:spcPct val="114999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endParaRPr sz="1100" dirty="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sz="1100" dirty="0"/>
          </a:p>
        </p:txBody>
      </p:sp>
      <p:sp>
        <p:nvSpPr>
          <p:cNvPr id="224" name="Google Shape;224;p3"/>
          <p:cNvSpPr/>
          <p:nvPr/>
        </p:nvSpPr>
        <p:spPr>
          <a:xfrm>
            <a:off x="4817942" y="555450"/>
            <a:ext cx="4032600" cy="4032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"/>
          <p:cNvPicPr preferRelativeResize="0"/>
          <p:nvPr/>
        </p:nvPicPr>
        <p:blipFill rotWithShape="1">
          <a:blip r:embed="rId3">
            <a:alphaModFix/>
          </a:blip>
          <a:srcRect l="-8838" t="-8838" r="-8849" b="-8849"/>
          <a:stretch/>
        </p:blipFill>
        <p:spPr>
          <a:xfrm>
            <a:off x="5122142" y="1077468"/>
            <a:ext cx="3424200" cy="342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"/>
              <a:t>Business Goals</a:t>
            </a:r>
            <a:endParaRPr/>
          </a:p>
        </p:txBody>
      </p:sp>
      <p:sp>
        <p:nvSpPr>
          <p:cNvPr id="231" name="Google Shape;231;p4"/>
          <p:cNvSpPr txBox="1">
            <a:spLocks noGrp="1"/>
          </p:cNvSpPr>
          <p:nvPr>
            <p:ph type="subTitle" idx="3"/>
          </p:nvPr>
        </p:nvSpPr>
        <p:spPr>
          <a:xfrm>
            <a:off x="1331252" y="3564404"/>
            <a:ext cx="2796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Predict which recipes will result in high traffic by identifying the key features.</a:t>
            </a:r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subTitle" idx="4"/>
          </p:nvPr>
        </p:nvSpPr>
        <p:spPr>
          <a:xfrm>
            <a:off x="5025631" y="3564398"/>
            <a:ext cx="27939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 Machine Learning methods to predict recipe popularity.</a:t>
            </a:r>
            <a:endParaRPr/>
          </a:p>
        </p:txBody>
      </p:sp>
      <p:sp>
        <p:nvSpPr>
          <p:cNvPr id="233" name="Google Shape;233;p4"/>
          <p:cNvSpPr txBox="1">
            <a:spLocks noGrp="1"/>
          </p:cNvSpPr>
          <p:nvPr>
            <p:ph type="subTitle" idx="1"/>
          </p:nvPr>
        </p:nvSpPr>
        <p:spPr>
          <a:xfrm>
            <a:off x="991665" y="2813075"/>
            <a:ext cx="34843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 sz="1600"/>
              <a:t>Identify the popular recipes</a:t>
            </a:r>
            <a:endParaRPr sz="1600"/>
          </a:p>
        </p:txBody>
      </p:sp>
      <p:sp>
        <p:nvSpPr>
          <p:cNvPr id="234" name="Google Shape;234;p4"/>
          <p:cNvSpPr txBox="1">
            <a:spLocks noGrp="1"/>
          </p:cNvSpPr>
          <p:nvPr>
            <p:ph type="subTitle" idx="2"/>
          </p:nvPr>
        </p:nvSpPr>
        <p:spPr>
          <a:xfrm>
            <a:off x="4866761" y="2813075"/>
            <a:ext cx="32607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 sz="1600"/>
              <a:t>Correctly predict high traffic recipes 80% of the time</a:t>
            </a:r>
            <a:endParaRPr sz="1600"/>
          </a:p>
        </p:txBody>
      </p:sp>
      <p:sp>
        <p:nvSpPr>
          <p:cNvPr id="235" name="Google Shape;235;p4"/>
          <p:cNvSpPr/>
          <p:nvPr/>
        </p:nvSpPr>
        <p:spPr>
          <a:xfrm>
            <a:off x="2166588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"/>
          <p:cNvSpPr/>
          <p:nvPr/>
        </p:nvSpPr>
        <p:spPr>
          <a:xfrm>
            <a:off x="5867751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"/>
          <p:cNvSpPr txBox="1">
            <a:spLocks noGrp="1"/>
          </p:cNvSpPr>
          <p:nvPr>
            <p:ph type="title" idx="5"/>
          </p:nvPr>
        </p:nvSpPr>
        <p:spPr>
          <a:xfrm>
            <a:off x="2464086" y="186537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8" name="Google Shape;238;p4"/>
          <p:cNvSpPr txBox="1">
            <a:spLocks noGrp="1"/>
          </p:cNvSpPr>
          <p:nvPr>
            <p:ph type="title" idx="6"/>
          </p:nvPr>
        </p:nvSpPr>
        <p:spPr>
          <a:xfrm>
            <a:off x="6163212" y="1860426"/>
            <a:ext cx="5304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 txBox="1">
            <a:spLocks noGrp="1"/>
          </p:cNvSpPr>
          <p:nvPr>
            <p:ph type="title"/>
          </p:nvPr>
        </p:nvSpPr>
        <p:spPr>
          <a:xfrm>
            <a:off x="1897350" y="448056"/>
            <a:ext cx="534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r>
              <a:rPr lang="en"/>
              <a:t>The dataset - 947 recipes</a:t>
            </a:r>
            <a:endParaRPr/>
          </a:p>
        </p:txBody>
      </p:sp>
      <p:sp>
        <p:nvSpPr>
          <p:cNvPr id="244" name="Google Shape;244;p5"/>
          <p:cNvSpPr txBox="1">
            <a:spLocks noGrp="1"/>
          </p:cNvSpPr>
          <p:nvPr>
            <p:ph type="subTitle" idx="1"/>
          </p:nvPr>
        </p:nvSpPr>
        <p:spPr>
          <a:xfrm>
            <a:off x="1212425" y="3510845"/>
            <a:ext cx="1851065" cy="43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Carbohydrate</a:t>
            </a:r>
            <a:endParaRPr/>
          </a:p>
        </p:txBody>
      </p:sp>
      <p:sp>
        <p:nvSpPr>
          <p:cNvPr id="245" name="Google Shape;245;p5"/>
          <p:cNvSpPr txBox="1">
            <a:spLocks noGrp="1"/>
          </p:cNvSpPr>
          <p:nvPr>
            <p:ph type="subTitle" idx="2"/>
          </p:nvPr>
        </p:nvSpPr>
        <p:spPr>
          <a:xfrm>
            <a:off x="3750104" y="3519124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Servings</a:t>
            </a:r>
            <a:endParaRPr/>
          </a:p>
        </p:txBody>
      </p:sp>
      <p:sp>
        <p:nvSpPr>
          <p:cNvPr id="246" name="Google Shape;246;p5"/>
          <p:cNvSpPr txBox="1">
            <a:spLocks noGrp="1"/>
          </p:cNvSpPr>
          <p:nvPr>
            <p:ph type="subTitle" idx="3"/>
          </p:nvPr>
        </p:nvSpPr>
        <p:spPr>
          <a:xfrm>
            <a:off x="6287575" y="3519124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Category</a:t>
            </a:r>
            <a:endParaRPr/>
          </a:p>
        </p:txBody>
      </p:sp>
      <p:sp>
        <p:nvSpPr>
          <p:cNvPr id="247" name="Google Shape;247;p5"/>
          <p:cNvSpPr txBox="1">
            <a:spLocks noGrp="1"/>
          </p:cNvSpPr>
          <p:nvPr>
            <p:ph type="subTitle" idx="4"/>
          </p:nvPr>
        </p:nvSpPr>
        <p:spPr>
          <a:xfrm>
            <a:off x="1212425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Calories</a:t>
            </a:r>
            <a:endParaRPr/>
          </a:p>
        </p:txBody>
      </p:sp>
      <p:sp>
        <p:nvSpPr>
          <p:cNvPr id="248" name="Google Shape;248;p5"/>
          <p:cNvSpPr txBox="1">
            <a:spLocks noGrp="1"/>
          </p:cNvSpPr>
          <p:nvPr>
            <p:ph type="subTitle" idx="5"/>
          </p:nvPr>
        </p:nvSpPr>
        <p:spPr>
          <a:xfrm>
            <a:off x="3750000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Protein</a:t>
            </a:r>
            <a:endParaRPr/>
          </a:p>
        </p:txBody>
      </p:sp>
      <p:sp>
        <p:nvSpPr>
          <p:cNvPr id="249" name="Google Shape;249;p5"/>
          <p:cNvSpPr txBox="1">
            <a:spLocks noGrp="1"/>
          </p:cNvSpPr>
          <p:nvPr>
            <p:ph type="subTitle" idx="6"/>
          </p:nvPr>
        </p:nvSpPr>
        <p:spPr>
          <a:xfrm>
            <a:off x="6287575" y="1741650"/>
            <a:ext cx="164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"/>
              <a:t>Sugar</a:t>
            </a:r>
            <a:endParaRPr/>
          </a:p>
        </p:txBody>
      </p:sp>
      <p:sp>
        <p:nvSpPr>
          <p:cNvPr id="250" name="Google Shape;250;p5"/>
          <p:cNvSpPr txBox="1">
            <a:spLocks noGrp="1"/>
          </p:cNvSpPr>
          <p:nvPr>
            <p:ph type="subTitle" idx="7"/>
          </p:nvPr>
        </p:nvSpPr>
        <p:spPr>
          <a:xfrm>
            <a:off x="1212850" y="2164923"/>
            <a:ext cx="16434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Number of calories</a:t>
            </a:r>
            <a:endParaRPr/>
          </a:p>
        </p:txBody>
      </p:sp>
      <p:sp>
        <p:nvSpPr>
          <p:cNvPr id="251" name="Google Shape;251;p5"/>
          <p:cNvSpPr txBox="1">
            <a:spLocks noGrp="1"/>
          </p:cNvSpPr>
          <p:nvPr>
            <p:ph type="subTitle" idx="8"/>
          </p:nvPr>
        </p:nvSpPr>
        <p:spPr>
          <a:xfrm>
            <a:off x="3576585" y="2164925"/>
            <a:ext cx="2007834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Amount of  protein in grams</a:t>
            </a:r>
            <a:endParaRPr/>
          </a:p>
        </p:txBody>
      </p:sp>
      <p:sp>
        <p:nvSpPr>
          <p:cNvPr id="252" name="Google Shape;252;p5"/>
          <p:cNvSpPr txBox="1">
            <a:spLocks noGrp="1"/>
          </p:cNvSpPr>
          <p:nvPr>
            <p:ph type="subTitle" idx="9"/>
          </p:nvPr>
        </p:nvSpPr>
        <p:spPr>
          <a:xfrm>
            <a:off x="6287991" y="2164925"/>
            <a:ext cx="164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Amount of sugar in grams</a:t>
            </a:r>
            <a:endParaRPr/>
          </a:p>
        </p:txBody>
      </p:sp>
      <p:sp>
        <p:nvSpPr>
          <p:cNvPr id="253" name="Google Shape;253;p5"/>
          <p:cNvSpPr txBox="1">
            <a:spLocks noGrp="1"/>
          </p:cNvSpPr>
          <p:nvPr>
            <p:ph type="subTitle" idx="13"/>
          </p:nvPr>
        </p:nvSpPr>
        <p:spPr>
          <a:xfrm>
            <a:off x="1212841" y="3938700"/>
            <a:ext cx="1850465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Amount of carbohydrates in grams</a:t>
            </a:r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14"/>
          </p:nvPr>
        </p:nvSpPr>
        <p:spPr>
          <a:xfrm>
            <a:off x="3750520" y="3938697"/>
            <a:ext cx="1643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Number of servings for the recipe</a:t>
            </a:r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15"/>
          </p:nvPr>
        </p:nvSpPr>
        <p:spPr>
          <a:xfrm>
            <a:off x="6287991" y="3938697"/>
            <a:ext cx="16431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We have 10 recipe categories</a:t>
            </a:r>
            <a:endParaRPr/>
          </a:p>
        </p:txBody>
      </p:sp>
      <p:pic>
        <p:nvPicPr>
          <p:cNvPr id="256" name="Google Shape;256;p5" descr="Candy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6344" y="1377397"/>
            <a:ext cx="508553" cy="49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 descr="Chicken leg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3936" y="1379467"/>
            <a:ext cx="508553" cy="50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" descr="Pineappl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103" y="1360832"/>
            <a:ext cx="508553" cy="50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 descr="Baguett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3599" y="3197501"/>
            <a:ext cx="434010" cy="44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" descr="Family with two children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63887" y="3133311"/>
            <a:ext cx="566531" cy="56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" descr="Eggplant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23213" y="3133310"/>
            <a:ext cx="533401" cy="500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"/>
          <p:cNvSpPr/>
          <p:nvPr/>
        </p:nvSpPr>
        <p:spPr>
          <a:xfrm rot="10800000" flipH="1">
            <a:off x="1867800" y="3609150"/>
            <a:ext cx="5372400" cy="1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6"/>
          <p:cNvGrpSpPr/>
          <p:nvPr/>
        </p:nvGrpSpPr>
        <p:grpSpPr>
          <a:xfrm>
            <a:off x="2812672" y="3333900"/>
            <a:ext cx="567000" cy="567000"/>
            <a:chOff x="4723850" y="2687225"/>
            <a:chExt cx="567000" cy="567000"/>
          </a:xfrm>
        </p:grpSpPr>
        <p:sp>
          <p:nvSpPr>
            <p:cNvPr id="268" name="Google Shape;268;p6"/>
            <p:cNvSpPr/>
            <p:nvPr/>
          </p:nvSpPr>
          <p:spPr>
            <a:xfrm>
              <a:off x="472385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4822248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2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70" name="Google Shape;270;p6"/>
          <p:cNvGrpSpPr/>
          <p:nvPr/>
        </p:nvGrpSpPr>
        <p:grpSpPr>
          <a:xfrm>
            <a:off x="7240220" y="3333900"/>
            <a:ext cx="567000" cy="567000"/>
            <a:chOff x="7184775" y="1873275"/>
            <a:chExt cx="567000" cy="567000"/>
          </a:xfrm>
        </p:grpSpPr>
        <p:sp>
          <p:nvSpPr>
            <p:cNvPr id="271" name="Google Shape;271;p6"/>
            <p:cNvSpPr/>
            <p:nvPr/>
          </p:nvSpPr>
          <p:spPr>
            <a:xfrm>
              <a:off x="7184775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7287857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5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273" name="Google Shape;27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73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r>
              <a:rPr lang="en"/>
              <a:t>Methodology: How we approached the problem</a:t>
            </a:r>
            <a:endParaRPr/>
          </a:p>
        </p:txBody>
      </p:sp>
      <p:grpSp>
        <p:nvGrpSpPr>
          <p:cNvPr id="274" name="Google Shape;274;p6"/>
          <p:cNvGrpSpPr/>
          <p:nvPr/>
        </p:nvGrpSpPr>
        <p:grpSpPr>
          <a:xfrm>
            <a:off x="1336823" y="3333900"/>
            <a:ext cx="567000" cy="567000"/>
            <a:chOff x="3926050" y="1873275"/>
            <a:chExt cx="567000" cy="567000"/>
          </a:xfrm>
        </p:grpSpPr>
        <p:sp>
          <p:nvSpPr>
            <p:cNvPr id="275" name="Google Shape;275;p6"/>
            <p:cNvSpPr/>
            <p:nvPr/>
          </p:nvSpPr>
          <p:spPr>
            <a:xfrm>
              <a:off x="392605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 txBox="1"/>
            <p:nvPr/>
          </p:nvSpPr>
          <p:spPr>
            <a:xfrm>
              <a:off x="4034348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1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77" name="Google Shape;277;p6"/>
          <p:cNvGrpSpPr/>
          <p:nvPr/>
        </p:nvGrpSpPr>
        <p:grpSpPr>
          <a:xfrm>
            <a:off x="4288521" y="3333900"/>
            <a:ext cx="567000" cy="567000"/>
            <a:chOff x="5540700" y="1873275"/>
            <a:chExt cx="567000" cy="567000"/>
          </a:xfrm>
        </p:grpSpPr>
        <p:sp>
          <p:nvSpPr>
            <p:cNvPr id="278" name="Google Shape;278;p6"/>
            <p:cNvSpPr/>
            <p:nvPr/>
          </p:nvSpPr>
          <p:spPr>
            <a:xfrm>
              <a:off x="5540700" y="187327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 txBox="1"/>
            <p:nvPr/>
          </p:nvSpPr>
          <p:spPr>
            <a:xfrm>
              <a:off x="5648541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3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grpSp>
        <p:nvGrpSpPr>
          <p:cNvPr id="280" name="Google Shape;280;p6"/>
          <p:cNvGrpSpPr/>
          <p:nvPr/>
        </p:nvGrpSpPr>
        <p:grpSpPr>
          <a:xfrm>
            <a:off x="5764370" y="3333900"/>
            <a:ext cx="567000" cy="567000"/>
            <a:chOff x="6342600" y="2687225"/>
            <a:chExt cx="567000" cy="567000"/>
          </a:xfrm>
        </p:grpSpPr>
        <p:sp>
          <p:nvSpPr>
            <p:cNvPr id="281" name="Google Shape;281;p6"/>
            <p:cNvSpPr/>
            <p:nvPr/>
          </p:nvSpPr>
          <p:spPr>
            <a:xfrm>
              <a:off x="6342600" y="2687225"/>
              <a:ext cx="567000" cy="56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 txBox="1"/>
            <p:nvPr/>
          </p:nvSpPr>
          <p:spPr>
            <a:xfrm>
              <a:off x="6426640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0" i="0" u="none" strike="noStrike" cap="non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4</a:t>
              </a:r>
              <a:endParaRPr sz="2400" b="0" i="0" u="none" strike="noStrike" cap="non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</p:grpSp>
      <p:sp>
        <p:nvSpPr>
          <p:cNvPr id="283" name="Google Shape;283;p6"/>
          <p:cNvSpPr txBox="1"/>
          <p:nvPr/>
        </p:nvSpPr>
        <p:spPr>
          <a:xfrm>
            <a:off x="901523" y="1902856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Clean the data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"/>
          <p:cNvSpPr txBox="1"/>
          <p:nvPr/>
        </p:nvSpPr>
        <p:spPr>
          <a:xfrm>
            <a:off x="2377364" y="236354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Ensure the data type are correct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2377364" y="1902856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Validate the data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6"/>
          <p:cNvSpPr txBox="1"/>
          <p:nvPr/>
        </p:nvSpPr>
        <p:spPr>
          <a:xfrm>
            <a:off x="3770379" y="2363546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Analyse and visualize data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"/>
          <p:cNvSpPr txBox="1"/>
          <p:nvPr/>
        </p:nvSpPr>
        <p:spPr>
          <a:xfrm>
            <a:off x="3695835" y="1902856"/>
            <a:ext cx="1594969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"/>
          <p:cNvSpPr txBox="1"/>
          <p:nvPr/>
        </p:nvSpPr>
        <p:spPr>
          <a:xfrm>
            <a:off x="5329045" y="236354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and evaluate models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"/>
          <p:cNvSpPr txBox="1"/>
          <p:nvPr/>
        </p:nvSpPr>
        <p:spPr>
          <a:xfrm>
            <a:off x="5329045" y="1902856"/>
            <a:ext cx="1528708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ML techniques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"/>
          <p:cNvSpPr txBox="1"/>
          <p:nvPr/>
        </p:nvSpPr>
        <p:spPr>
          <a:xfrm>
            <a:off x="6804886" y="2363547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Summarize and interpret findings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"/>
          <p:cNvSpPr txBox="1"/>
          <p:nvPr/>
        </p:nvSpPr>
        <p:spPr>
          <a:xfrm>
            <a:off x="6804886" y="1902856"/>
            <a:ext cx="14376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"/>
          <p:cNvSpPr txBox="1"/>
          <p:nvPr/>
        </p:nvSpPr>
        <p:spPr>
          <a:xfrm>
            <a:off x="810414" y="2363547"/>
            <a:ext cx="1628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Remove errors and inconsistencies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31B3A-789C-0FCE-A9F9-85AD5581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9" y="1017725"/>
            <a:ext cx="6816152" cy="38777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>
            <a:spLocks noGrp="1"/>
          </p:cNvSpPr>
          <p:nvPr>
            <p:ph type="title"/>
          </p:nvPr>
        </p:nvSpPr>
        <p:spPr>
          <a:xfrm>
            <a:off x="267986" y="83125"/>
            <a:ext cx="4920655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/>
              <a:buNone/>
            </a:pPr>
            <a:r>
              <a:rPr lang="en" sz="2800">
                <a:solidFill>
                  <a:srgbClr val="8C399C"/>
                </a:solidFill>
              </a:rPr>
              <a:t>Feature selection</a:t>
            </a:r>
            <a:endParaRPr sz="2800">
              <a:solidFill>
                <a:srgbClr val="8C399C"/>
              </a:solidFill>
            </a:endParaRPr>
          </a:p>
        </p:txBody>
      </p:sp>
      <p:sp>
        <p:nvSpPr>
          <p:cNvPr id="304" name="Google Shape;304;p8"/>
          <p:cNvSpPr/>
          <p:nvPr/>
        </p:nvSpPr>
        <p:spPr>
          <a:xfrm>
            <a:off x="835029" y="3025531"/>
            <a:ext cx="1820400" cy="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/>
          <p:nvPr/>
        </p:nvSpPr>
        <p:spPr>
          <a:xfrm>
            <a:off x="4572075" y="539750"/>
            <a:ext cx="4024800" cy="40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8"/>
          <p:cNvPicPr preferRelativeResize="0"/>
          <p:nvPr/>
        </p:nvPicPr>
        <p:blipFill rotWithShape="1">
          <a:blip r:embed="rId3">
            <a:alphaModFix/>
          </a:blip>
          <a:srcRect l="-2754" r="-4874"/>
          <a:stretch/>
        </p:blipFill>
        <p:spPr>
          <a:xfrm>
            <a:off x="5580370" y="1045217"/>
            <a:ext cx="3243600" cy="3013500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307" name="Google Shape;307;p8"/>
          <p:cNvGraphicFramePr/>
          <p:nvPr/>
        </p:nvGraphicFramePr>
        <p:xfrm>
          <a:off x="254738" y="1049209"/>
          <a:ext cx="5320100" cy="2938800"/>
        </p:xfrm>
        <a:graphic>
          <a:graphicData uri="http://schemas.openxmlformats.org/drawingml/2006/table">
            <a:tbl>
              <a:tblPr>
                <a:noFill/>
                <a:tableStyleId>{8E32B930-3149-435D-B35B-6CADFDB0977A}</a:tableStyleId>
              </a:tblPr>
              <a:tblGrid>
                <a:gridCol w="133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</a:t>
                      </a:r>
                      <a:endParaRPr sz="11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</a:t>
                      </a:r>
                      <a:endParaRPr sz="11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</a:t>
                      </a:r>
                      <a:endParaRPr sz="11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Strong positive </a:t>
                      </a:r>
                      <a:endParaRPr sz="1100" b="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association</a:t>
                      </a:r>
                      <a:endParaRPr sz="1100" b="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Vegetable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Potato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Pork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Strong negative association</a:t>
                      </a:r>
                      <a:endParaRPr sz="11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Beverages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Breakfast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Chicken</a:t>
                      </a:r>
                      <a:endParaRPr sz="14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Weak 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i="0" u="none" strike="noStrike" cap="none">
                          <a:solidFill>
                            <a:schemeClr val="dk2"/>
                          </a:solidFill>
                        </a:rPr>
                        <a:t>association</a:t>
                      </a:r>
                      <a:endParaRPr sz="1100" u="none" strike="noStrike" cap="none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Servings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Protein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Calories</a:t>
                      </a:r>
                      <a:endParaRPr sz="1400" u="none" strike="noStrike" cap="non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"/>
              <a:t>Machine Learning techniques</a:t>
            </a:r>
            <a:endParaRPr/>
          </a:p>
        </p:txBody>
      </p:sp>
      <p:sp>
        <p:nvSpPr>
          <p:cNvPr id="314" name="Google Shape;314;p9"/>
          <p:cNvSpPr txBox="1">
            <a:spLocks noGrp="1"/>
          </p:cNvSpPr>
          <p:nvPr>
            <p:ph type="subTitle" idx="1"/>
          </p:nvPr>
        </p:nvSpPr>
        <p:spPr>
          <a:xfrm>
            <a:off x="454408" y="4138344"/>
            <a:ext cx="8122034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200" dirty="0"/>
              <a:t>We measured how well the models were able to predict which recipe will be popular using a measure called </a:t>
            </a:r>
            <a:r>
              <a:rPr lang="en" sz="1200" b="1" dirty="0">
                <a:solidFill>
                  <a:srgbClr val="8C399C"/>
                </a:solidFill>
              </a:rPr>
              <a:t>accuracy</a:t>
            </a:r>
            <a:r>
              <a:rPr lang="en" sz="1200" dirty="0"/>
              <a:t>.</a:t>
            </a:r>
            <a:r>
              <a:rPr lang="en" sz="1200" b="1" dirty="0"/>
              <a:t> </a:t>
            </a:r>
            <a:r>
              <a:rPr lang="en" sz="1200" dirty="0"/>
              <a:t>It compares the predictions to the actual outcomes with </a:t>
            </a:r>
            <a:r>
              <a:rPr lang="en-US" sz="1200" b="1" dirty="0">
                <a:solidFill>
                  <a:srgbClr val="8C399C"/>
                </a:solidFill>
              </a:rPr>
              <a:t>prediction probability 80%</a:t>
            </a:r>
            <a:endParaRPr sz="1200" b="1" dirty="0">
              <a:solidFill>
                <a:srgbClr val="8C399C"/>
              </a:solidFill>
            </a:endParaRPr>
          </a:p>
        </p:txBody>
      </p:sp>
      <p:sp>
        <p:nvSpPr>
          <p:cNvPr id="315" name="Google Shape;315;p9"/>
          <p:cNvSpPr txBox="1">
            <a:spLocks noGrp="1"/>
          </p:cNvSpPr>
          <p:nvPr>
            <p:ph type="subTitle" idx="3"/>
          </p:nvPr>
        </p:nvSpPr>
        <p:spPr>
          <a:xfrm>
            <a:off x="1325880" y="3731161"/>
            <a:ext cx="2541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16" name="Google Shape;316;p9"/>
          <p:cNvSpPr txBox="1">
            <a:spLocks noGrp="1"/>
          </p:cNvSpPr>
          <p:nvPr>
            <p:ph type="subTitle" idx="4"/>
          </p:nvPr>
        </p:nvSpPr>
        <p:spPr>
          <a:xfrm>
            <a:off x="5276088" y="3731161"/>
            <a:ext cx="2541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dirty="0"/>
              <a:t>Random Forest</a:t>
            </a:r>
          </a:p>
        </p:txBody>
      </p:sp>
      <p:sp>
        <p:nvSpPr>
          <p:cNvPr id="317" name="Google Shape;317;p9"/>
          <p:cNvSpPr txBox="1">
            <a:spLocks noGrp="1"/>
          </p:cNvSpPr>
          <p:nvPr>
            <p:ph type="title" idx="5"/>
          </p:nvPr>
        </p:nvSpPr>
        <p:spPr>
          <a:xfrm>
            <a:off x="5166866" y="1203396"/>
            <a:ext cx="2541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96.61%</a:t>
            </a:r>
            <a:endParaRPr dirty="0"/>
          </a:p>
        </p:txBody>
      </p:sp>
      <p:sp>
        <p:nvSpPr>
          <p:cNvPr id="318" name="Google Shape;318;p9"/>
          <p:cNvSpPr txBox="1">
            <a:spLocks noGrp="1"/>
          </p:cNvSpPr>
          <p:nvPr>
            <p:ph type="title" idx="6"/>
          </p:nvPr>
        </p:nvSpPr>
        <p:spPr>
          <a:xfrm>
            <a:off x="1387856" y="1212822"/>
            <a:ext cx="2541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97.37%</a:t>
            </a:r>
            <a:endParaRPr dirty="0"/>
          </a:p>
        </p:txBody>
      </p:sp>
      <p:grpSp>
        <p:nvGrpSpPr>
          <p:cNvPr id="319" name="Google Shape;319;p9"/>
          <p:cNvGrpSpPr/>
          <p:nvPr/>
        </p:nvGrpSpPr>
        <p:grpSpPr>
          <a:xfrm>
            <a:off x="1804286" y="2025725"/>
            <a:ext cx="1585067" cy="1585067"/>
            <a:chOff x="6868325" y="1240250"/>
            <a:chExt cx="1423500" cy="1423500"/>
          </a:xfrm>
        </p:grpSpPr>
        <p:sp>
          <p:nvSpPr>
            <p:cNvPr id="320" name="Google Shape;320;p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879986"/>
                <a:gd name="adj2" fmla="val 164067"/>
                <a:gd name="adj3" fmla="val 1624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9"/>
          <p:cNvGrpSpPr/>
          <p:nvPr/>
        </p:nvGrpSpPr>
        <p:grpSpPr>
          <a:xfrm>
            <a:off x="5754649" y="2025725"/>
            <a:ext cx="1585067" cy="1585067"/>
            <a:chOff x="6868325" y="1240250"/>
            <a:chExt cx="1423500" cy="1423500"/>
          </a:xfrm>
        </p:grpSpPr>
        <p:sp>
          <p:nvSpPr>
            <p:cNvPr id="323" name="Google Shape;323;p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6869986" y="1241900"/>
              <a:ext cx="1420200" cy="1420200"/>
            </a:xfrm>
            <a:prstGeom prst="blockArc">
              <a:avLst>
                <a:gd name="adj1" fmla="val 1469323"/>
                <a:gd name="adj2" fmla="val 341226"/>
                <a:gd name="adj3" fmla="val 15483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9"/>
          <p:cNvGrpSpPr/>
          <p:nvPr/>
        </p:nvGrpSpPr>
        <p:grpSpPr>
          <a:xfrm>
            <a:off x="2416385" y="2634633"/>
            <a:ext cx="360868" cy="367261"/>
            <a:chOff x="-65144125" y="4094450"/>
            <a:chExt cx="311900" cy="317425"/>
          </a:xfrm>
        </p:grpSpPr>
        <p:sp>
          <p:nvSpPr>
            <p:cNvPr id="326" name="Google Shape;326;p9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9"/>
          <p:cNvGrpSpPr/>
          <p:nvPr/>
        </p:nvGrpSpPr>
        <p:grpSpPr>
          <a:xfrm>
            <a:off x="6366622" y="2634629"/>
            <a:ext cx="360868" cy="367261"/>
            <a:chOff x="-65144125" y="4094450"/>
            <a:chExt cx="311900" cy="317425"/>
          </a:xfrm>
        </p:grpSpPr>
        <p:sp>
          <p:nvSpPr>
            <p:cNvPr id="330" name="Google Shape;330;p9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Office PowerPoint</Application>
  <PresentationFormat>On-screen Show (16:9)</PresentationFormat>
  <Paragraphs>112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Montserrat Black</vt:lpstr>
      <vt:lpstr>Montserrat Medium</vt:lpstr>
      <vt:lpstr>Calibri</vt:lpstr>
      <vt:lpstr>Montserrat SemiBold</vt:lpstr>
      <vt:lpstr>Arial</vt:lpstr>
      <vt:lpstr>Roboto Medium</vt:lpstr>
      <vt:lpstr>Montserrat</vt:lpstr>
      <vt:lpstr>Montserrat ExtraBold</vt:lpstr>
      <vt:lpstr>Roboto</vt:lpstr>
      <vt:lpstr>Startup Slide Deck by Slidesgo</vt:lpstr>
      <vt:lpstr>Recipe Site Traffic</vt:lpstr>
      <vt:lpstr>Table of Contents</vt:lpstr>
      <vt:lpstr>Introduction</vt:lpstr>
      <vt:lpstr>Business Goals</vt:lpstr>
      <vt:lpstr>The dataset - 947 recipes</vt:lpstr>
      <vt:lpstr>Methodology: How we approached the problem</vt:lpstr>
      <vt:lpstr>Exploratory Data Analysis</vt:lpstr>
      <vt:lpstr>Feature selection</vt:lpstr>
      <vt:lpstr>Machine Learning techniques</vt:lpstr>
      <vt:lpstr>Business metrics</vt:lpstr>
      <vt:lpstr>Recommendations</vt:lpstr>
      <vt:lpstr>How is the traffic measured?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Site Traffic</dc:title>
  <cp:lastModifiedBy>Damodhar, Jangam</cp:lastModifiedBy>
  <cp:revision>1</cp:revision>
  <dcterms:modified xsi:type="dcterms:W3CDTF">2023-12-09T16:29:56Z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2023-12-09T15:34:45Z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8443278d-5c67-4508-b7fc-6522c821029e</vt:lpwstr>
  </property>
  <property fmtid="{D5CDD505-2E9C-101B-9397-08002B2CF9AE}" pid="8" name="MSIP_Label_ea60d57e-af5b-4752-ac57-3e4f28ca11dc_ContentBits">
    <vt:lpwstr>0</vt:lpwstr>
  </property>
</Properties>
</file>